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4231" r:id="rId5"/>
  </p:sldMasterIdLst>
  <p:notesMasterIdLst>
    <p:notesMasterId r:id="rId13"/>
  </p:notesMasterIdLst>
  <p:sldIdLst>
    <p:sldId id="257" r:id="rId6"/>
    <p:sldId id="279" r:id="rId7"/>
    <p:sldId id="268" r:id="rId8"/>
    <p:sldId id="280" r:id="rId9"/>
    <p:sldId id="272" r:id="rId10"/>
    <p:sldId id="277" r:id="rId11"/>
    <p:sldId id="278" r:id="rId12"/>
  </p:sldIdLst>
  <p:sldSz cx="9144000" cy="6858000" type="screen4x3"/>
  <p:notesSz cx="6797675" cy="99282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5AB"/>
    <a:srgbClr val="06783A"/>
    <a:srgbClr val="00467A"/>
    <a:srgbClr val="FFFFFF"/>
    <a:srgbClr val="07B918"/>
    <a:srgbClr val="33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1176" autoAdjust="0"/>
    <p:restoredTop sz="91945" autoAdjust="0"/>
  </p:normalViewPr>
  <p:slideViewPr>
    <p:cSldViewPr snapToGrid="0">
      <p:cViewPr varScale="1">
        <p:scale>
          <a:sx n="70" d="100"/>
          <a:sy n="70" d="100"/>
        </p:scale>
        <p:origin x="9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5CE1ACF-6ABF-414B-A66F-AEEB24E6CE79}" type="datetimeFigureOut">
              <a:rPr lang="pl-PL"/>
              <a:pPr>
                <a:defRPr/>
              </a:pPr>
              <a:t>19.10.2022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009EB18-5388-4164-811D-2C47F8C95B9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221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2950" y="835025"/>
            <a:ext cx="5551488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>
              <a:latin typeface="Arial" charset="0"/>
            </a:endParaRPr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2D9D5AA-0AD4-460C-9A53-DD5294FD1D0E}" type="slidenum">
              <a:rPr lang="pl-PL" altLang="pl-PL" sz="1300" smtClean="0">
                <a:solidFill>
                  <a:srgbClr val="000000"/>
                </a:solidFill>
              </a:rPr>
              <a:pPr/>
              <a:t>2</a:t>
            </a:fld>
            <a:endParaRPr lang="pl-PL" altLang="pl-PL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36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2950" y="835025"/>
            <a:ext cx="5551488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>
              <a:latin typeface="Arial" charset="0"/>
            </a:endParaRPr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2D9D5AA-0AD4-460C-9A53-DD5294FD1D0E}" type="slidenum">
              <a:rPr lang="pl-PL" altLang="pl-PL" sz="1300" smtClean="0">
                <a:solidFill>
                  <a:srgbClr val="000000"/>
                </a:solidFill>
              </a:rPr>
              <a:pPr/>
              <a:t>3</a:t>
            </a:fld>
            <a:endParaRPr lang="pl-PL" altLang="pl-PL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6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2950" y="835025"/>
            <a:ext cx="5551488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>
              <a:latin typeface="Arial" charset="0"/>
            </a:endParaRPr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2D9D5AA-0AD4-460C-9A53-DD5294FD1D0E}" type="slidenum">
              <a:rPr lang="pl-PL" altLang="pl-PL" sz="1300" smtClean="0">
                <a:solidFill>
                  <a:srgbClr val="000000"/>
                </a:solidFill>
              </a:rPr>
              <a:pPr/>
              <a:t>4</a:t>
            </a:fld>
            <a:endParaRPr lang="pl-PL" altLang="pl-PL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21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2950" y="835025"/>
            <a:ext cx="5551488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>
              <a:latin typeface="Arial" charset="0"/>
            </a:endParaRPr>
          </a:p>
        </p:txBody>
      </p:sp>
      <p:sp>
        <p:nvSpPr>
          <p:cNvPr id="604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528C58-B786-434E-9E33-E2F699203F22}" type="slidenum">
              <a:rPr lang="pl-PL" altLang="pl-PL" sz="1300" smtClean="0">
                <a:solidFill>
                  <a:srgbClr val="000000"/>
                </a:solidFill>
              </a:rPr>
              <a:pPr/>
              <a:t>5</a:t>
            </a:fld>
            <a:endParaRPr lang="pl-PL" altLang="pl-PL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2950" y="835025"/>
            <a:ext cx="5551488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>
              <a:latin typeface="Arial" charset="0"/>
            </a:endParaRPr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2D9D5AA-0AD4-460C-9A53-DD5294FD1D0E}" type="slidenum">
              <a:rPr lang="pl-PL" altLang="pl-PL" sz="1300" smtClean="0">
                <a:solidFill>
                  <a:srgbClr val="000000"/>
                </a:solidFill>
              </a:rPr>
              <a:pPr/>
              <a:t>6</a:t>
            </a:fld>
            <a:endParaRPr lang="pl-PL" altLang="pl-PL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60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42950" y="835025"/>
            <a:ext cx="5551488" cy="4165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>
              <a:latin typeface="Arial" charset="0"/>
            </a:endParaRPr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2D9D5AA-0AD4-460C-9A53-DD5294FD1D0E}" type="slidenum">
              <a:rPr lang="pl-PL" altLang="pl-PL" sz="1300" smtClean="0">
                <a:solidFill>
                  <a:srgbClr val="000000"/>
                </a:solidFill>
              </a:rPr>
              <a:pPr/>
              <a:t>7</a:t>
            </a:fld>
            <a:endParaRPr lang="pl-PL" altLang="pl-PL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596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10E6A-68E2-4562-B31D-8025CF2C3C8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02435290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B81F1-4212-4441-8600-9326D3F6599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86847037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8AAAE-3297-4734-B186-3C76193A587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91039438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62D61-F2BD-4679-A515-D2D90A1BB811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88491033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86E10-EE59-44B2-A95E-02606BD81B84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57194468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466A65-66DA-496D-BCE4-74D48FE3DA34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865459499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09734-99C1-466D-B56F-703489072A8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58422958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BCEDA-F454-4842-9A2A-6B88CE14FF66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22436415"/>
      </p:ext>
    </p:extLst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0AD51-7FA4-40B3-AE01-CB02038E089F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34273929"/>
      </p:ext>
    </p:extLst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B0424-98DC-4920-8F49-C3073344BBE1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60330150"/>
      </p:ext>
    </p:extLst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A5FBC8-A6A4-4C36-AFB1-DAAB34EACBCF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49695496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D7222-A38A-4001-91FF-07DA53BF88F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79147535"/>
      </p:ext>
    </p:extLst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3B0ED1-0A7D-4C6C-BF9E-16F991244076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89716843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F9CE74-2CFB-4CB2-94DC-483957F2D1B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32354699"/>
      </p:ext>
    </p:extLst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6C83C-8B31-4B44-9D8E-12169884DC21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50801014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D0C6A-2F96-4D62-ACD8-F854B641854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31652930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5B96A-E540-4969-89D6-F9D76B0D29A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9338565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EF374-2DB9-4295-B8C5-9783E10EFF3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06406405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642C2-6251-4F73-B0B4-D6F30A52A0E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68106592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211FA-7CBD-40A8-A30F-434180CA902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49806067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D9938-61D3-4C52-9062-1F236192787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98873925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pl-PL" noProof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B03D8-174E-4890-9444-D75765C14BB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542110455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5B5FEA0-A061-46E4-A2A2-7901CB0DBF7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ransition spd="med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5B5FEA0-A061-46E4-A2A2-7901CB0DBF7A}" type="slidenum">
              <a:rPr lang="pl-PL" altLang="pl-PL" smtClean="0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5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  <p:sldLayoutId id="2147484238" r:id="rId7"/>
    <p:sldLayoutId id="2147484239" r:id="rId8"/>
    <p:sldLayoutId id="2147484240" r:id="rId9"/>
    <p:sldLayoutId id="2147484241" r:id="rId10"/>
    <p:sldLayoutId id="2147484242" r:id="rId11"/>
  </p:sldLayoutIdLst>
  <p:transition spd="med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logia.uni.wroc.pl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www.facebook.com/wnbuniwr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mailto:aleksandra.kurylek@uwr.edu.p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jpeg"/><Relationship Id="rId5" Type="http://schemas.openxmlformats.org/officeDocument/2006/relationships/hyperlink" Target="mailto:sabina.hens@uwr.edu.pl" TargetMode="External"/><Relationship Id="rId4" Type="http://schemas.openxmlformats.org/officeDocument/2006/relationships/hyperlink" Target="mailto:barbara.kurda@uwr.edu.p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mailto:aleksandra.kurylek@uwr.edu.p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jpeg"/><Relationship Id="rId5" Type="http://schemas.openxmlformats.org/officeDocument/2006/relationships/hyperlink" Target="mailto:katarzyna.grabowska2@uwr.edu.pl" TargetMode="External"/><Relationship Id="rId4" Type="http://schemas.openxmlformats.org/officeDocument/2006/relationships/hyperlink" Target="mailto:ewa.kuzniecka@uwr.edu.p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zabela.radziszewska@uwr.edu.p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hyperlink" Target="mailto:aleksandra.kurylek@uwr.edu.pl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dziekan.wnb@uwr.edu.pl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eg"/><Relationship Id="rId11" Type="http://schemas.openxmlformats.org/officeDocument/2006/relationships/image" Target="../media/image8.jpeg"/><Relationship Id="rId5" Type="http://schemas.openxmlformats.org/officeDocument/2006/relationships/image" Target="../media/image5.jpg"/><Relationship Id="rId10" Type="http://schemas.openxmlformats.org/officeDocument/2006/relationships/hyperlink" Target="mailto:donata.wawrzycka@uwr.edu.pl" TargetMode="External"/><Relationship Id="rId4" Type="http://schemas.openxmlformats.org/officeDocument/2006/relationships/hyperlink" Target="mailto:joanna.lubocka@uwr.edu.pl" TargetMode="External"/><Relationship Id="rId9" Type="http://schemas.openxmlformats.org/officeDocument/2006/relationships/hyperlink" Target="mailto:elzbieta.myskow@uwr.edu.p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60"/>
            <a:ext cx="9144000" cy="5712025"/>
          </a:xfrm>
          <a:prstGeom prst="rect">
            <a:avLst/>
          </a:prstGeom>
        </p:spPr>
      </p:pic>
      <p:sp>
        <p:nvSpPr>
          <p:cNvPr id="25602" name="Tytuł 1"/>
          <p:cNvSpPr>
            <a:spLocks noGrp="1"/>
          </p:cNvSpPr>
          <p:nvPr>
            <p:ph type="ctrTitle" idx="4294967295"/>
          </p:nvPr>
        </p:nvSpPr>
        <p:spPr>
          <a:xfrm>
            <a:off x="3319975" y="2457450"/>
            <a:ext cx="5824026" cy="1172015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br>
              <a:rPr lang="pl-PL" altLang="pl-PL" sz="4400" b="1" dirty="0">
                <a:solidFill>
                  <a:schemeClr val="bg1"/>
                </a:solidFill>
                <a:latin typeface="Verdana" pitchFamily="34" charset="0"/>
              </a:rPr>
            </a:br>
            <a:br>
              <a:rPr lang="pl-PL" altLang="pl-PL" sz="4400" b="1" dirty="0">
                <a:solidFill>
                  <a:schemeClr val="bg1"/>
                </a:solidFill>
                <a:latin typeface="Verdana" pitchFamily="34" charset="0"/>
              </a:rPr>
            </a:br>
            <a:br>
              <a:rPr lang="pl-PL" altLang="pl-PL" sz="4400" b="1" dirty="0">
                <a:solidFill>
                  <a:schemeClr val="tx1"/>
                </a:solidFill>
                <a:latin typeface="Verdana" pitchFamily="34" charset="0"/>
              </a:rPr>
            </a:br>
            <a:br>
              <a:rPr lang="pl-PL" altLang="pl-PL" sz="4400" b="1" dirty="0">
                <a:solidFill>
                  <a:schemeClr val="tx1"/>
                </a:solidFill>
                <a:latin typeface="Verdana" pitchFamily="34" charset="0"/>
              </a:rPr>
            </a:br>
            <a:r>
              <a:rPr lang="pl-PL" altLang="pl-PL" sz="3200" b="1" dirty="0">
                <a:solidFill>
                  <a:srgbClr val="06783A"/>
                </a:solidFill>
                <a:latin typeface="Verdana" pitchFamily="34" charset="0"/>
              </a:rPr>
              <a:t>Niezbędnik studenta</a:t>
            </a:r>
            <a:br>
              <a:rPr lang="pl-PL" altLang="pl-PL" sz="3200" b="1" dirty="0">
                <a:solidFill>
                  <a:srgbClr val="06783A"/>
                </a:solidFill>
                <a:latin typeface="Verdana" pitchFamily="34" charset="0"/>
              </a:rPr>
            </a:br>
            <a:br>
              <a:rPr lang="pl-PL" altLang="pl-PL" sz="3200" b="1" dirty="0">
                <a:solidFill>
                  <a:srgbClr val="06783A"/>
                </a:solidFill>
                <a:latin typeface="Verdana" pitchFamily="34" charset="0"/>
              </a:rPr>
            </a:br>
            <a:r>
              <a:rPr lang="pl-PL" altLang="pl-PL" sz="3200" b="1" dirty="0">
                <a:solidFill>
                  <a:srgbClr val="06783A"/>
                </a:solidFill>
                <a:effectLst/>
                <a:latin typeface="Verdana" pitchFamily="34" charset="0"/>
              </a:rPr>
              <a:t>DZIEKANAT</a:t>
            </a:r>
            <a:br>
              <a:rPr lang="pl-PL" altLang="pl-PL" sz="3200" b="1" dirty="0">
                <a:solidFill>
                  <a:srgbClr val="06783A"/>
                </a:solidFill>
                <a:effectLst/>
                <a:latin typeface="Verdana" pitchFamily="34" charset="0"/>
              </a:rPr>
            </a:br>
            <a:r>
              <a:rPr lang="pl-PL" altLang="pl-PL" sz="2400" b="1" dirty="0">
                <a:solidFill>
                  <a:srgbClr val="06783A"/>
                </a:solidFill>
                <a:latin typeface="Verdana" pitchFamily="34" charset="0"/>
              </a:rPr>
              <a:t>Wydziału Nauk Biologicznych</a:t>
            </a:r>
            <a:br>
              <a:rPr lang="pl-PL" altLang="pl-PL" sz="2400" b="1" dirty="0">
                <a:solidFill>
                  <a:srgbClr val="06783A"/>
                </a:solidFill>
                <a:latin typeface="Verdana" pitchFamily="34" charset="0"/>
              </a:rPr>
            </a:br>
            <a:br>
              <a:rPr lang="pl-PL" altLang="pl-PL" sz="2400" b="1" dirty="0">
                <a:solidFill>
                  <a:srgbClr val="06783A"/>
                </a:solidFill>
                <a:latin typeface="Verdana" pitchFamily="34" charset="0"/>
              </a:rPr>
            </a:br>
            <a:r>
              <a:rPr lang="pl-PL" altLang="pl-PL" sz="2400" b="1" dirty="0">
                <a:solidFill>
                  <a:srgbClr val="06783A"/>
                </a:solidFill>
                <a:latin typeface="Verdana" pitchFamily="34" charset="0"/>
              </a:rPr>
              <a:t>ul. Przybyszewskiego 63</a:t>
            </a:r>
            <a:br>
              <a:rPr lang="pl-PL" altLang="pl-PL" sz="3200" b="1" dirty="0">
                <a:solidFill>
                  <a:srgbClr val="06783A"/>
                </a:solidFill>
                <a:latin typeface="Verdana" pitchFamily="34" charset="0"/>
              </a:rPr>
            </a:br>
            <a:br>
              <a:rPr lang="pl-PL" altLang="pl-PL" sz="3200" b="1" dirty="0">
                <a:solidFill>
                  <a:srgbClr val="00467A"/>
                </a:solidFill>
                <a:latin typeface="Verdana" pitchFamily="34" charset="0"/>
              </a:rPr>
            </a:br>
            <a:r>
              <a:rPr lang="pl-PL" altLang="pl-PL" sz="1600" b="1" dirty="0">
                <a:solidFill>
                  <a:srgbClr val="00467A"/>
                </a:solidFill>
                <a:latin typeface="Verdana" pitchFamily="34" charset="0"/>
                <a:hlinkClick r:id="rId3"/>
              </a:rPr>
              <a:t>www.biologia.uni.wroc.pl</a:t>
            </a:r>
            <a:br>
              <a:rPr lang="pl-PL" altLang="pl-PL" sz="1600" b="1" dirty="0">
                <a:solidFill>
                  <a:srgbClr val="00467A"/>
                </a:solidFill>
                <a:latin typeface="Verdana" pitchFamily="34" charset="0"/>
              </a:rPr>
            </a:br>
            <a:br>
              <a:rPr lang="pl-PL" altLang="pl-PL" sz="1600" b="1" dirty="0">
                <a:solidFill>
                  <a:srgbClr val="00467A"/>
                </a:solidFill>
                <a:latin typeface="Verdana" pitchFamily="34" charset="0"/>
              </a:rPr>
            </a:br>
            <a:r>
              <a:rPr lang="pl-PL" altLang="pl-PL" sz="1600" b="1" dirty="0">
                <a:solidFill>
                  <a:srgbClr val="00467A"/>
                </a:solidFill>
                <a:latin typeface="Verdana" pitchFamily="34" charset="0"/>
                <a:hlinkClick r:id="rId4"/>
              </a:rPr>
              <a:t>www.facebook.com/wnbuniwroc</a:t>
            </a:r>
            <a:br>
              <a:rPr lang="pl-PL" altLang="pl-PL" sz="3600" b="1" dirty="0">
                <a:solidFill>
                  <a:srgbClr val="00467A"/>
                </a:solidFill>
                <a:latin typeface="Verdana" pitchFamily="34" charset="0"/>
                <a:hlinkClick r:id="rId4"/>
              </a:rPr>
            </a:br>
            <a:br>
              <a:rPr lang="pl-PL" altLang="pl-PL" sz="3600" b="1" dirty="0">
                <a:solidFill>
                  <a:schemeClr val="tx1"/>
                </a:solidFill>
                <a:latin typeface="Verdana" pitchFamily="34" charset="0"/>
              </a:rPr>
            </a:br>
            <a:br>
              <a:rPr lang="pl-PL" altLang="pl-PL" sz="3600" b="1" dirty="0">
                <a:solidFill>
                  <a:srgbClr val="00467A"/>
                </a:solidFill>
                <a:latin typeface="Verdana" pitchFamily="34" charset="0"/>
              </a:rPr>
            </a:br>
            <a:endParaRPr lang="pl-PL" altLang="pl-PL" sz="1200" b="1" dirty="0">
              <a:solidFill>
                <a:srgbClr val="00467A"/>
              </a:solidFill>
              <a:latin typeface="Verdana" pitchFamily="34" charset="0"/>
            </a:endParaRPr>
          </a:p>
        </p:txBody>
      </p:sp>
      <p:sp>
        <p:nvSpPr>
          <p:cNvPr id="2054" name="Tytuł 1"/>
          <p:cNvSpPr>
            <a:spLocks/>
          </p:cNvSpPr>
          <p:nvPr/>
        </p:nvSpPr>
        <p:spPr bwMode="auto">
          <a:xfrm>
            <a:off x="3546475" y="3482975"/>
            <a:ext cx="4454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sz="4950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055" name="Tytuł 1"/>
          <p:cNvSpPr>
            <a:spLocks/>
          </p:cNvSpPr>
          <p:nvPr/>
        </p:nvSpPr>
        <p:spPr bwMode="auto">
          <a:xfrm>
            <a:off x="3546475" y="4564063"/>
            <a:ext cx="4454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pl-PL" sz="4950" dirty="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58F8EFD-1585-4ADC-882F-8CCA272C0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421" y="1857112"/>
            <a:ext cx="3542929" cy="469608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26"/>
            <a:ext cx="9116292" cy="5712025"/>
          </a:xfrm>
          <a:prstGeom prst="rect">
            <a:avLst/>
          </a:prstGeom>
        </p:spPr>
      </p:pic>
      <p:sp>
        <p:nvSpPr>
          <p:cNvPr id="31747" name="Text Box 18"/>
          <p:cNvSpPr txBox="1">
            <a:spLocks noChangeArrowheads="1"/>
          </p:cNvSpPr>
          <p:nvPr/>
        </p:nvSpPr>
        <p:spPr bwMode="auto">
          <a:xfrm>
            <a:off x="3244519" y="3487222"/>
            <a:ext cx="2910164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l-PL" sz="900" b="1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mgr Barbara Kurda</a:t>
            </a:r>
          </a:p>
          <a:p>
            <a:pPr algn="ctr">
              <a:buNone/>
            </a:pPr>
            <a:r>
              <a:rPr lang="pl-PL" altLang="pl-PL" sz="900" b="1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tel.: (+48) 71 375 64 29, pok. 40</a:t>
            </a:r>
          </a:p>
          <a:p>
            <a:pPr algn="ctr">
              <a:buNone/>
            </a:pPr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barbara.kurda@uwr.edu.pl</a:t>
            </a:r>
            <a:endParaRPr lang="pl-PL" sz="900" dirty="0">
              <a:solidFill>
                <a:srgbClr val="0046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pl-PL" sz="900" b="1" dirty="0">
              <a:solidFill>
                <a:srgbClr val="33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None/>
            </a:pPr>
            <a:r>
              <a:rPr lang="pl-PL" sz="900" b="1" i="1" dirty="0">
                <a:solidFill>
                  <a:srgbClr val="0678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mikrobiologia</a:t>
            </a:r>
            <a:r>
              <a:rPr lang="pl-PL" sz="900" b="1" dirty="0">
                <a:solidFill>
                  <a:srgbClr val="0678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pl-PL" sz="900" b="1" i="1" dirty="0">
              <a:solidFill>
                <a:srgbClr val="06783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buNone/>
            </a:pPr>
            <a:r>
              <a:rPr lang="pl-PL" sz="900" b="1" i="1" dirty="0">
                <a:solidFill>
                  <a:srgbClr val="0678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biologia człowieka</a:t>
            </a:r>
          </a:p>
          <a:p>
            <a:pPr lvl="0">
              <a:buNone/>
            </a:pPr>
            <a:r>
              <a:rPr lang="pl-PL" sz="900" b="1" i="1" dirty="0">
                <a:solidFill>
                  <a:srgbClr val="0678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zarządzanie środowiskiem przyrodniczym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umowy o powtarzanie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naliczanie opłat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rozliczanie semestru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zaświadczenia (oprócz kredytu)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legitymacje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dyplomowanie (APD)</a:t>
            </a:r>
          </a:p>
          <a:p>
            <a:pPr marL="171450" indent="-1714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powtarzanie – zapisy do grup</a:t>
            </a: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pl-PL" sz="20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211415" y="1613064"/>
            <a:ext cx="3016857" cy="80021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pl-PL" sz="1000" b="1" dirty="0">
              <a:solidFill>
                <a:srgbClr val="07B91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900" dirty="0">
              <a:solidFill>
                <a:srgbClr val="33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900" dirty="0">
              <a:solidFill>
                <a:srgbClr val="33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900" dirty="0">
              <a:solidFill>
                <a:srgbClr val="33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228272" y="3487222"/>
            <a:ext cx="2674188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900" b="1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mgr Sabina </a:t>
            </a:r>
            <a:r>
              <a:rPr lang="pl-PL" sz="900" b="1" dirty="0" err="1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Hens</a:t>
            </a:r>
            <a:endParaRPr lang="pl-PL" sz="900" b="1" dirty="0">
              <a:solidFill>
                <a:srgbClr val="0046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None/>
            </a:pPr>
            <a:r>
              <a:rPr lang="pl-PL" altLang="pl-PL" sz="900" b="1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tel.: (+48) 71 375 63 64, pok.40</a:t>
            </a:r>
          </a:p>
          <a:p>
            <a:pPr algn="ctr"/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sabina.hens@uwr.edu.pl</a:t>
            </a:r>
            <a:endParaRPr lang="pl-PL" sz="900" dirty="0">
              <a:solidFill>
                <a:srgbClr val="0046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l-PL" sz="900" b="1" i="1" dirty="0">
              <a:solidFill>
                <a:srgbClr val="33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pl-PL" sz="900" b="1" i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pl-PL" sz="900" b="1" i="1" dirty="0">
                <a:solidFill>
                  <a:srgbClr val="0678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biologia</a:t>
            </a:r>
            <a:r>
              <a:rPr lang="pl-PL" sz="900" b="1" dirty="0">
                <a:solidFill>
                  <a:srgbClr val="0678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(wszystkie specjalności)</a:t>
            </a:r>
            <a:endParaRPr lang="pl-PL" sz="900" dirty="0">
              <a:solidFill>
                <a:srgbClr val="06783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pl-PL" sz="900" b="1" i="1" dirty="0">
                <a:solidFill>
                  <a:srgbClr val="0678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genetyka i biologia eksperymentalna</a:t>
            </a:r>
            <a:endParaRPr lang="pl-PL" sz="900" i="1" dirty="0">
              <a:solidFill>
                <a:srgbClr val="06783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l-PL" sz="900" dirty="0">
              <a:solidFill>
                <a:srgbClr val="33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umowy o powtarzanie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naliczanie opłat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rozliczanie semestru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zaświadczenia (oprócz kredytu)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legitymacje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dyplomowanie (APD)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powtarzanie – zapisy do grup</a:t>
            </a:r>
            <a:endParaRPr lang="pl-PL" sz="900" dirty="0">
              <a:solidFill>
                <a:srgbClr val="33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l-PL" sz="900" dirty="0">
              <a:solidFill>
                <a:srgbClr val="33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0" y="4002408"/>
            <a:ext cx="3075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000" b="1" dirty="0">
              <a:solidFill>
                <a:srgbClr val="0046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l-PL" sz="1000" dirty="0">
              <a:solidFill>
                <a:srgbClr val="FFFF00"/>
              </a:solidFill>
            </a:endParaRPr>
          </a:p>
        </p:txBody>
      </p:sp>
      <p:pic>
        <p:nvPicPr>
          <p:cNvPr id="17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4" y="1350210"/>
            <a:ext cx="3064933" cy="2042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ole tekstowe 18"/>
          <p:cNvSpPr txBox="1"/>
          <p:nvPr/>
        </p:nvSpPr>
        <p:spPr>
          <a:xfrm>
            <a:off x="168812" y="4154808"/>
            <a:ext cx="2906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altLang="pl-PL" sz="1100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Kierownik Dziekanatu</a:t>
            </a:r>
          </a:p>
          <a:p>
            <a:pPr algn="ctr">
              <a:buNone/>
            </a:pPr>
            <a:r>
              <a:rPr lang="pl-PL" altLang="pl-PL" sz="1100" b="1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mgr Aleksandra </a:t>
            </a:r>
            <a:r>
              <a:rPr lang="pl-PL" altLang="pl-PL" sz="1100" b="1" dirty="0" err="1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Kuryłek</a:t>
            </a:r>
            <a:endParaRPr lang="pl-PL" altLang="pl-PL" sz="1100" b="1" dirty="0">
              <a:solidFill>
                <a:srgbClr val="00467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pl-PL" altLang="pl-PL" sz="1100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tel.: (+48) 71 375 63 60</a:t>
            </a:r>
          </a:p>
          <a:p>
            <a:pPr algn="ctr">
              <a:buNone/>
            </a:pPr>
            <a:r>
              <a:rPr lang="pl-PL" altLang="pl-PL" sz="1100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email: </a:t>
            </a:r>
            <a:r>
              <a:rPr lang="pl-PL" altLang="pl-PL" sz="1100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7" tooltip="aleksandra.kurylek@uwr.edu.pl"/>
              </a:rPr>
              <a:t>aleksandra.kurylek@uwr.edu.pl</a:t>
            </a:r>
            <a:endParaRPr lang="pl-PL" altLang="pl-PL" sz="1100" dirty="0">
              <a:solidFill>
                <a:srgbClr val="00467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3467754" y="1542437"/>
            <a:ext cx="5373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6783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Sprawy dydaktyczne, tok studiów</a:t>
            </a:r>
          </a:p>
          <a:p>
            <a:pPr algn="ctr"/>
            <a:r>
              <a:rPr lang="pl-PL" b="1" dirty="0">
                <a:solidFill>
                  <a:srgbClr val="06783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pok. 40</a:t>
            </a:r>
          </a:p>
          <a:p>
            <a:pPr algn="ctr"/>
            <a:endParaRPr lang="pl-PL" sz="1400" b="1" dirty="0">
              <a:solidFill>
                <a:srgbClr val="06783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pl-PL" sz="1400" b="1" dirty="0">
                <a:solidFill>
                  <a:srgbClr val="06783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wejście za drugimi przeszklonymi drzwiami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6536B934-2C10-496E-BF87-EB07560A3CEC}"/>
              </a:ext>
            </a:extLst>
          </p:cNvPr>
          <p:cNvSpPr txBox="1"/>
          <p:nvPr/>
        </p:nvSpPr>
        <p:spPr>
          <a:xfrm>
            <a:off x="168812" y="5076649"/>
            <a:ext cx="2906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altLang="pl-PL" sz="1100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Zastępca Kierownika Dziekanatu</a:t>
            </a:r>
          </a:p>
          <a:p>
            <a:pPr algn="ctr">
              <a:buNone/>
            </a:pPr>
            <a:r>
              <a:rPr lang="pl-PL" altLang="pl-PL" sz="1100" b="1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mgr Sylwia Zbinkowska</a:t>
            </a:r>
          </a:p>
          <a:p>
            <a:pPr algn="ctr">
              <a:buNone/>
            </a:pPr>
            <a:r>
              <a:rPr lang="pl-PL" altLang="pl-PL" sz="1100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tel.: (+48) 71 375 63 60</a:t>
            </a:r>
          </a:p>
          <a:p>
            <a:pPr algn="ctr">
              <a:buNone/>
            </a:pPr>
            <a:r>
              <a:rPr lang="pl-PL" altLang="pl-PL" sz="1100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email: </a:t>
            </a:r>
            <a:r>
              <a:rPr lang="pl-PL" altLang="pl-PL" sz="1100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7" tooltip="sylwia.zbinkowska@uwr.edu.pl"/>
              </a:rPr>
              <a:t>sylwia.zbinkowska@uwr.edu.pl</a:t>
            </a:r>
            <a:endParaRPr lang="pl-PL" altLang="pl-PL" sz="1100" dirty="0">
              <a:solidFill>
                <a:srgbClr val="00467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673058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926"/>
            <a:ext cx="9116292" cy="5712025"/>
          </a:xfrm>
          <a:prstGeom prst="rect">
            <a:avLst/>
          </a:prstGeom>
        </p:spPr>
      </p:pic>
      <p:sp>
        <p:nvSpPr>
          <p:cNvPr id="31747" name="Text Box 18"/>
          <p:cNvSpPr txBox="1">
            <a:spLocks noChangeArrowheads="1"/>
          </p:cNvSpPr>
          <p:nvPr/>
        </p:nvSpPr>
        <p:spPr bwMode="auto">
          <a:xfrm>
            <a:off x="3453418" y="1208100"/>
            <a:ext cx="5275384" cy="162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pl-PL" sz="1800" b="1" dirty="0">
                <a:solidFill>
                  <a:srgbClr val="06783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Sprawy socjalno-bytowe</a:t>
            </a:r>
          </a:p>
          <a:p>
            <a:pPr algn="ctr">
              <a:buNone/>
            </a:pPr>
            <a:r>
              <a:rPr lang="pl-PL" sz="1800" b="1" dirty="0">
                <a:solidFill>
                  <a:srgbClr val="06783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stypendia</a:t>
            </a:r>
          </a:p>
          <a:p>
            <a:pPr algn="ctr">
              <a:buNone/>
            </a:pPr>
            <a:r>
              <a:rPr lang="pl-PL" sz="1800" b="1" dirty="0">
                <a:solidFill>
                  <a:srgbClr val="06783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pok. 41a</a:t>
            </a:r>
          </a:p>
          <a:p>
            <a:pPr algn="ctr">
              <a:buNone/>
            </a:pPr>
            <a:endParaRPr lang="pl-PL" sz="1800" b="1" dirty="0">
              <a:solidFill>
                <a:srgbClr val="06783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None/>
            </a:pPr>
            <a:r>
              <a:rPr lang="pl-PL" sz="1400" b="1" dirty="0">
                <a:solidFill>
                  <a:srgbClr val="06783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wejście przed drugimi przeszklonymi drzwiami</a:t>
            </a: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pl-PL" sz="20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091110" y="3671664"/>
            <a:ext cx="2915727" cy="13388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l-PL" sz="900" b="1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Ewa Kuźniecka</a:t>
            </a:r>
          </a:p>
          <a:p>
            <a:pPr algn="ctr">
              <a:buNone/>
            </a:pPr>
            <a:r>
              <a:rPr lang="pl-PL" altLang="pl-PL" sz="900" b="1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tel.: (+48) 71 375 62 31, pok. 41a</a:t>
            </a:r>
          </a:p>
          <a:p>
            <a:pPr algn="ctr"/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ewa.kuzniecka@uwr.edu.pl</a:t>
            </a:r>
            <a:endParaRPr lang="pl-PL" sz="900" dirty="0">
              <a:solidFill>
                <a:srgbClr val="0046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l-PL" sz="900" b="1" i="1" dirty="0">
              <a:solidFill>
                <a:srgbClr val="0046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900" b="1" i="1" dirty="0">
                <a:solidFill>
                  <a:srgbClr val="0678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Obsługa administracyjna Dziekanatu:</a:t>
            </a:r>
          </a:p>
          <a:p>
            <a:endParaRPr lang="pl-PL" sz="900" dirty="0">
              <a:solidFill>
                <a:srgbClr val="33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Webmaster WNB,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Webmaster FB WNB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Obsługa kancelaryjna korespondencji </a:t>
            </a:r>
            <a:endParaRPr lang="pl-PL" sz="900" dirty="0">
              <a:solidFill>
                <a:srgbClr val="0046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251919" y="3671664"/>
            <a:ext cx="3016857" cy="24622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l-PL" sz="900" b="1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mgr Katarzyna Grabowska</a:t>
            </a:r>
          </a:p>
          <a:p>
            <a:pPr algn="ctr">
              <a:buNone/>
            </a:pPr>
            <a:r>
              <a:rPr lang="pl-PL" altLang="pl-PL" sz="900" b="1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tel.: (+48) 71 375 62 31, pok. 41a</a:t>
            </a:r>
          </a:p>
          <a:p>
            <a:pPr algn="ctr"/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katarzyna.grabowska2@uwr.edu.pl</a:t>
            </a:r>
            <a:endParaRPr lang="pl-PL" sz="900" dirty="0">
              <a:solidFill>
                <a:srgbClr val="0046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pl-PL" sz="900" dirty="0">
              <a:solidFill>
                <a:srgbClr val="0046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l-PL" sz="900" b="1" i="1" dirty="0">
                <a:solidFill>
                  <a:srgbClr val="0678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wszystkie kierunki studiów I </a:t>
            </a:r>
            <a:r>
              <a:rPr lang="pl-PL" sz="900" b="1" i="1" dirty="0" err="1">
                <a:solidFill>
                  <a:srgbClr val="0678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l-PL" sz="900" b="1" i="1" dirty="0">
                <a:solidFill>
                  <a:srgbClr val="0678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II stopnia:</a:t>
            </a:r>
          </a:p>
          <a:p>
            <a:endParaRPr lang="pl-PL" sz="900" dirty="0">
              <a:solidFill>
                <a:srgbClr val="33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stypendia,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ubezpieczenia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zwalnianie z opłat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kredyt – zaświadczenia do banku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praktyki zawodowe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praktyki nieobjęte </a:t>
            </a:r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programem studiów</a:t>
            </a:r>
          </a:p>
          <a:p>
            <a:pPr algn="ctr"/>
            <a:endParaRPr lang="pl-PL" sz="1000" b="1" dirty="0">
              <a:solidFill>
                <a:srgbClr val="07B91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900" dirty="0">
              <a:solidFill>
                <a:srgbClr val="33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900" dirty="0">
              <a:solidFill>
                <a:srgbClr val="33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900" dirty="0">
              <a:solidFill>
                <a:srgbClr val="3366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0" y="4002408"/>
            <a:ext cx="3075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000" b="1" dirty="0">
              <a:solidFill>
                <a:srgbClr val="0046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l-PL" sz="1000" dirty="0">
              <a:solidFill>
                <a:srgbClr val="FFFF00"/>
              </a:solidFill>
            </a:endParaRPr>
          </a:p>
        </p:txBody>
      </p:sp>
      <p:pic>
        <p:nvPicPr>
          <p:cNvPr id="17" name="Obraz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4" y="1350210"/>
            <a:ext cx="3064933" cy="2042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59C5AA97-0991-420B-AA4F-3D8EA6D04C75}"/>
              </a:ext>
            </a:extLst>
          </p:cNvPr>
          <p:cNvSpPr txBox="1"/>
          <p:nvPr/>
        </p:nvSpPr>
        <p:spPr>
          <a:xfrm>
            <a:off x="168812" y="5076649"/>
            <a:ext cx="2906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altLang="pl-PL" sz="1100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Zastępca Kierownika Dziekanatu</a:t>
            </a:r>
          </a:p>
          <a:p>
            <a:pPr algn="ctr">
              <a:buNone/>
            </a:pPr>
            <a:r>
              <a:rPr lang="pl-PL" altLang="pl-PL" sz="1100" b="1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mgr Sylwia Zbinkowska</a:t>
            </a:r>
          </a:p>
          <a:p>
            <a:pPr algn="ctr">
              <a:buNone/>
            </a:pPr>
            <a:r>
              <a:rPr lang="pl-PL" altLang="pl-PL" sz="1100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tel.: (+48) 71 375 63 60</a:t>
            </a:r>
          </a:p>
          <a:p>
            <a:pPr algn="ctr">
              <a:buNone/>
            </a:pPr>
            <a:r>
              <a:rPr lang="pl-PL" altLang="pl-PL" sz="1100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email: </a:t>
            </a:r>
            <a:r>
              <a:rPr lang="pl-PL" altLang="pl-PL" sz="1100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7" tooltip="sylwia.zbinkowska@uwr.edu.pl"/>
              </a:rPr>
              <a:t>sylwia.zbinkowska@uwr.edu.pl</a:t>
            </a:r>
            <a:endParaRPr lang="pl-PL" altLang="pl-PL" sz="1100" dirty="0">
              <a:solidFill>
                <a:srgbClr val="00467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3F3A6A2-70D0-407B-AC61-6438A025136B}"/>
              </a:ext>
            </a:extLst>
          </p:cNvPr>
          <p:cNvSpPr txBox="1"/>
          <p:nvPr/>
        </p:nvSpPr>
        <p:spPr>
          <a:xfrm>
            <a:off x="168812" y="4154808"/>
            <a:ext cx="2906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altLang="pl-PL" sz="1100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Kierownik Dziekanatu</a:t>
            </a:r>
          </a:p>
          <a:p>
            <a:pPr algn="ctr">
              <a:buNone/>
            </a:pPr>
            <a:r>
              <a:rPr lang="pl-PL" altLang="pl-PL" sz="1100" b="1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mgr Aleksandra </a:t>
            </a:r>
            <a:r>
              <a:rPr lang="pl-PL" altLang="pl-PL" sz="1100" b="1" dirty="0" err="1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Kuryłek</a:t>
            </a:r>
            <a:endParaRPr lang="pl-PL" altLang="pl-PL" sz="1100" b="1" dirty="0">
              <a:solidFill>
                <a:srgbClr val="00467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pl-PL" altLang="pl-PL" sz="1100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tel.: (+48) 71 375 63 60</a:t>
            </a:r>
          </a:p>
          <a:p>
            <a:pPr algn="ctr">
              <a:buNone/>
            </a:pPr>
            <a:r>
              <a:rPr lang="pl-PL" altLang="pl-PL" sz="1100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email: </a:t>
            </a:r>
            <a:r>
              <a:rPr lang="pl-PL" altLang="pl-PL" sz="1100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7" tooltip="aleksandra.kurylek@uwr.edu.pl"/>
              </a:rPr>
              <a:t>aleksandra.kurylek@uwr.edu.pl</a:t>
            </a:r>
            <a:endParaRPr lang="pl-PL" altLang="pl-PL" sz="1100" dirty="0">
              <a:solidFill>
                <a:srgbClr val="00467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8"/>
          <p:cNvSpPr txBox="1">
            <a:spLocks noChangeArrowheads="1"/>
          </p:cNvSpPr>
          <p:nvPr/>
        </p:nvSpPr>
        <p:spPr bwMode="auto">
          <a:xfrm>
            <a:off x="3453418" y="1208100"/>
            <a:ext cx="5275384" cy="256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pl-PL" sz="1800" b="1" dirty="0">
                <a:solidFill>
                  <a:srgbClr val="06783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Doktoranci</a:t>
            </a:r>
          </a:p>
          <a:p>
            <a:pPr algn="ctr">
              <a:buNone/>
            </a:pPr>
            <a:r>
              <a:rPr lang="pl-PL" sz="1800" b="1" dirty="0">
                <a:solidFill>
                  <a:srgbClr val="06783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Kolegium Doktorskiego Nauk Biologicznych Szkoły Doktorskiej</a:t>
            </a:r>
          </a:p>
          <a:p>
            <a:pPr algn="ctr">
              <a:buNone/>
            </a:pPr>
            <a:r>
              <a:rPr lang="pl-PL" sz="1800" b="1" dirty="0">
                <a:solidFill>
                  <a:srgbClr val="06783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oraz</a:t>
            </a:r>
          </a:p>
          <a:p>
            <a:pPr algn="ctr">
              <a:buNone/>
            </a:pPr>
            <a:r>
              <a:rPr lang="pl-PL" sz="1800" b="1" dirty="0">
                <a:solidFill>
                  <a:srgbClr val="06783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studiów doktoranckich</a:t>
            </a:r>
          </a:p>
          <a:p>
            <a:pPr algn="ctr">
              <a:buNone/>
            </a:pPr>
            <a:r>
              <a:rPr lang="pl-PL" sz="1800" b="1" dirty="0">
                <a:solidFill>
                  <a:srgbClr val="06783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pok. 41</a:t>
            </a:r>
          </a:p>
          <a:p>
            <a:pPr algn="ctr">
              <a:buNone/>
            </a:pPr>
            <a:endParaRPr lang="pl-PL" sz="1800" b="1" dirty="0">
              <a:solidFill>
                <a:srgbClr val="06783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None/>
            </a:pPr>
            <a:r>
              <a:rPr lang="pl-PL" sz="1400" b="1" dirty="0">
                <a:solidFill>
                  <a:srgbClr val="06783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wejście przed drugimi przeszklonymi drzwiami</a:t>
            </a: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pl-PL" sz="20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633246" y="4402518"/>
            <a:ext cx="2915727" cy="175432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pl-PL" sz="900" b="1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mgr Izabela Radziszewska</a:t>
            </a:r>
          </a:p>
          <a:p>
            <a:pPr algn="ctr">
              <a:buNone/>
            </a:pPr>
            <a:r>
              <a:rPr lang="pl-PL" altLang="pl-PL" sz="900" b="1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tel.: (+48) 71 375 63 63, pok.41</a:t>
            </a:r>
          </a:p>
          <a:p>
            <a:pPr algn="ctr"/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izabela.radziszewska@uwr.edu.pl</a:t>
            </a:r>
            <a:endParaRPr lang="pl-PL" sz="900" dirty="0">
              <a:solidFill>
                <a:srgbClr val="0046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l-PL" sz="900" b="1" i="1" dirty="0">
              <a:solidFill>
                <a:srgbClr val="0046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pl-PL" sz="900" b="1" i="1" dirty="0">
                <a:solidFill>
                  <a:srgbClr val="06783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doktoranci Wydziału Nauk Biologicznych (studia doktoranckie i szkoła doktorska)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b="1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przewody doktorskie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b="1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postępowania doktorskie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stypendia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ubezpieczenia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kredyt – zaświadczenia do banku</a:t>
            </a:r>
          </a:p>
          <a:p>
            <a:endParaRPr lang="pl-PL" sz="900" dirty="0">
              <a:solidFill>
                <a:srgbClr val="06783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0" y="4002408"/>
            <a:ext cx="30757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000" b="1" dirty="0">
              <a:solidFill>
                <a:srgbClr val="00467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pl-PL" sz="1000" dirty="0">
              <a:solidFill>
                <a:srgbClr val="FFFF00"/>
              </a:solidFill>
            </a:endParaRPr>
          </a:p>
        </p:txBody>
      </p:sp>
      <p:pic>
        <p:nvPicPr>
          <p:cNvPr id="17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4" y="1350210"/>
            <a:ext cx="3064933" cy="2042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59C5AA97-0991-420B-AA4F-3D8EA6D04C75}"/>
              </a:ext>
            </a:extLst>
          </p:cNvPr>
          <p:cNvSpPr txBox="1"/>
          <p:nvPr/>
        </p:nvSpPr>
        <p:spPr>
          <a:xfrm>
            <a:off x="168812" y="5076649"/>
            <a:ext cx="2906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altLang="pl-PL" sz="1100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Zastępca Kierownika Dziekanatu</a:t>
            </a:r>
          </a:p>
          <a:p>
            <a:pPr algn="ctr">
              <a:buNone/>
            </a:pPr>
            <a:r>
              <a:rPr lang="pl-PL" altLang="pl-PL" sz="1100" b="1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mgr Sylwia Zbinkowska</a:t>
            </a:r>
          </a:p>
          <a:p>
            <a:pPr algn="ctr">
              <a:buNone/>
            </a:pPr>
            <a:r>
              <a:rPr lang="pl-PL" altLang="pl-PL" sz="1100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tel.: (+48) 71 375 63 60</a:t>
            </a:r>
          </a:p>
          <a:p>
            <a:pPr algn="ctr">
              <a:buNone/>
            </a:pPr>
            <a:r>
              <a:rPr lang="pl-PL" altLang="pl-PL" sz="1100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email: </a:t>
            </a:r>
            <a:r>
              <a:rPr lang="pl-PL" altLang="pl-PL" sz="1100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5" tooltip="sylwia.zbinkowska@uwr.edu.pl"/>
              </a:rPr>
              <a:t>sylwia.zbinkowska@uwr.edu.pl</a:t>
            </a:r>
            <a:endParaRPr lang="pl-PL" altLang="pl-PL" sz="1100" dirty="0">
              <a:solidFill>
                <a:srgbClr val="00467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3F3A6A2-70D0-407B-AC61-6438A025136B}"/>
              </a:ext>
            </a:extLst>
          </p:cNvPr>
          <p:cNvSpPr txBox="1"/>
          <p:nvPr/>
        </p:nvSpPr>
        <p:spPr>
          <a:xfrm>
            <a:off x="168812" y="4154808"/>
            <a:ext cx="29068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altLang="pl-PL" sz="1100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Kierownik Dziekanatu</a:t>
            </a:r>
          </a:p>
          <a:p>
            <a:pPr algn="ctr">
              <a:buNone/>
            </a:pPr>
            <a:r>
              <a:rPr lang="pl-PL" altLang="pl-PL" sz="1100" b="1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mgr Aleksandra </a:t>
            </a:r>
            <a:r>
              <a:rPr lang="pl-PL" altLang="pl-PL" sz="1100" b="1" dirty="0" err="1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Kuryłek</a:t>
            </a:r>
            <a:endParaRPr lang="pl-PL" altLang="pl-PL" sz="1100" b="1" dirty="0">
              <a:solidFill>
                <a:srgbClr val="00467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pl-PL" altLang="pl-PL" sz="1100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tel.: (+48) 71 375 63 60</a:t>
            </a:r>
          </a:p>
          <a:p>
            <a:pPr algn="ctr">
              <a:buNone/>
            </a:pPr>
            <a:r>
              <a:rPr lang="pl-PL" altLang="pl-PL" sz="1100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email: </a:t>
            </a:r>
            <a:r>
              <a:rPr lang="pl-PL" altLang="pl-PL" sz="1100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5" tooltip="aleksandra.kurylek@uwr.edu.pl"/>
              </a:rPr>
              <a:t>aleksandra.kurylek@uwr.edu.pl</a:t>
            </a:r>
            <a:endParaRPr lang="pl-PL" altLang="pl-PL" sz="1100" dirty="0">
              <a:solidFill>
                <a:srgbClr val="00467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65647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9144000" cy="5712025"/>
          </a:xfrm>
          <a:prstGeom prst="rect">
            <a:avLst/>
          </a:prstGeom>
        </p:spPr>
      </p:pic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404813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pl-PL" sz="20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559124" y="2067950"/>
            <a:ext cx="50514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altLang="pl-PL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DYŻURY DZIEKANATU</a:t>
            </a:r>
          </a:p>
          <a:p>
            <a:pPr algn="ctr">
              <a:buFontTx/>
              <a:buNone/>
            </a:pPr>
            <a:endParaRPr lang="pl-PL" altLang="pl-PL" dirty="0">
              <a:solidFill>
                <a:srgbClr val="06783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FontTx/>
              <a:buNone/>
            </a:pPr>
            <a:r>
              <a:rPr lang="pl-PL" altLang="pl-PL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poniedziałek     11.00 - 15.00</a:t>
            </a:r>
          </a:p>
          <a:p>
            <a:pPr algn="ctr">
              <a:buFontTx/>
              <a:buNone/>
            </a:pPr>
            <a:r>
              <a:rPr lang="pl-PL" altLang="pl-PL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wtorek              11.00 - 15.00</a:t>
            </a:r>
          </a:p>
          <a:p>
            <a:pPr algn="ctr">
              <a:buFontTx/>
              <a:buNone/>
            </a:pPr>
            <a:r>
              <a:rPr lang="pl-PL" altLang="pl-PL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środa                     nieczynne</a:t>
            </a:r>
          </a:p>
          <a:p>
            <a:pPr algn="ctr">
              <a:buFontTx/>
              <a:buNone/>
            </a:pPr>
            <a:r>
              <a:rPr lang="pl-PL" altLang="pl-PL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czwartek            8.00 - 12.00</a:t>
            </a:r>
          </a:p>
          <a:p>
            <a:pPr algn="ctr">
              <a:buFontTx/>
              <a:buNone/>
            </a:pPr>
            <a:r>
              <a:rPr lang="pl-PL" altLang="pl-PL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piątek                 8.00 - 12.00</a:t>
            </a:r>
          </a:p>
          <a:p>
            <a:pPr algn="ctr">
              <a:buFontTx/>
              <a:buNone/>
            </a:pPr>
            <a:endParaRPr lang="pl-PL" altLang="pl-PL" b="1" dirty="0">
              <a:solidFill>
                <a:srgbClr val="06783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FontTx/>
              <a:buNone/>
            </a:pPr>
            <a:endParaRPr lang="pl-PL" altLang="pl-PL" b="1" dirty="0">
              <a:solidFill>
                <a:srgbClr val="06783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FontTx/>
              <a:buNone/>
            </a:pPr>
            <a:r>
              <a:rPr lang="pl-PL" altLang="pl-PL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ul. Przybyszewskiego 63</a:t>
            </a:r>
            <a:endParaRPr lang="pl-PL" sz="1200" dirty="0">
              <a:solidFill>
                <a:srgbClr val="06783A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578" y="1907917"/>
            <a:ext cx="2462997" cy="3182388"/>
          </a:xfrm>
          <a:prstGeom prst="rect">
            <a:avLst/>
          </a:prstGeom>
          <a:effectLst>
            <a:glow rad="215900">
              <a:schemeClr val="accent1">
                <a:lumMod val="40000"/>
                <a:lumOff val="60000"/>
                <a:alpha val="30000"/>
              </a:schemeClr>
            </a:glow>
            <a:innerShdw blurRad="622300" dist="50800" dir="5400000">
              <a:prstClr val="black">
                <a:alpha val="52000"/>
              </a:prstClr>
            </a:innerShdw>
            <a:softEdge rad="88900"/>
          </a:effectLst>
        </p:spPr>
      </p:pic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259" y="-18308"/>
            <a:ext cx="10826571" cy="6876308"/>
          </a:xfrm>
          <a:prstGeom prst="rect">
            <a:avLst/>
          </a:prstGeom>
        </p:spPr>
      </p:pic>
      <p:sp>
        <p:nvSpPr>
          <p:cNvPr id="31747" name="Text Box 18"/>
          <p:cNvSpPr txBox="1">
            <a:spLocks noChangeArrowheads="1"/>
          </p:cNvSpPr>
          <p:nvPr/>
        </p:nvSpPr>
        <p:spPr bwMode="auto">
          <a:xfrm>
            <a:off x="4578964" y="3308060"/>
            <a:ext cx="265879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Prodziekan ds. studenckich</a:t>
            </a:r>
            <a:b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 Joanna </a:t>
            </a:r>
            <a:r>
              <a:rPr lang="pl-PL" altLang="pl-PL" sz="1000" b="1" dirty="0" err="1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Łubocka</a:t>
            </a:r>
            <a: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prof. </a:t>
            </a:r>
            <a:r>
              <a:rPr lang="pl-PL" altLang="pl-PL" sz="1000" b="1" dirty="0" err="1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UWr</a:t>
            </a:r>
            <a:b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4"/>
              </a:rPr>
              <a:t>joanna.lubocka@uwr.edu.pl</a:t>
            </a:r>
            <a:b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wtorek         11.00-13.00</a:t>
            </a:r>
            <a:b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czwartek      12.00-14.00</a:t>
            </a: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-33687" y="232285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pl-PL" sz="20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45447" y="1264478"/>
            <a:ext cx="76670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6783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DYŻURY DZIEKANÓW</a:t>
            </a:r>
          </a:p>
          <a:p>
            <a:endParaRPr lang="pl-PL" sz="1200" b="1" dirty="0">
              <a:solidFill>
                <a:srgbClr val="00467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545" y="1760416"/>
            <a:ext cx="1252024" cy="1518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50" y="4196650"/>
            <a:ext cx="1269019" cy="1599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00" y="1762891"/>
            <a:ext cx="1128950" cy="1582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rostokąt 3"/>
          <p:cNvSpPr/>
          <p:nvPr/>
        </p:nvSpPr>
        <p:spPr>
          <a:xfrm>
            <a:off x="372794" y="330806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Dziekan Wydziału Nauk Biologicznych </a:t>
            </a:r>
          </a:p>
          <a:p>
            <a:pPr algn="ctr">
              <a:buNone/>
            </a:pPr>
            <a: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 hab. inż. Marcin </a:t>
            </a:r>
            <a:r>
              <a:rPr lang="pl-PL" altLang="pl-PL" sz="1000" b="1" dirty="0" err="1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Kadej</a:t>
            </a:r>
            <a: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prof. </a:t>
            </a:r>
            <a:r>
              <a:rPr lang="pl-PL" altLang="pl-PL" sz="1000" b="1" dirty="0" err="1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UWr</a:t>
            </a:r>
            <a:endParaRPr lang="pl-PL" altLang="pl-PL" sz="1000" b="1" dirty="0">
              <a:solidFill>
                <a:srgbClr val="06783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8"/>
              </a:rPr>
              <a:t>dziekan.wnb@uwr.edu.pl</a:t>
            </a:r>
            <a:endParaRPr lang="pl-PL" altLang="pl-PL" sz="1000" b="1" dirty="0">
              <a:solidFill>
                <a:srgbClr val="06783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poniedziałek  9.00-11.00</a:t>
            </a:r>
          </a:p>
          <a:p>
            <a:pPr algn="ctr">
              <a:buNone/>
            </a:pPr>
            <a: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czwartek        9.00-11.00</a:t>
            </a:r>
          </a:p>
        </p:txBody>
      </p:sp>
      <p:sp>
        <p:nvSpPr>
          <p:cNvPr id="6" name="Prostokąt 5"/>
          <p:cNvSpPr/>
          <p:nvPr/>
        </p:nvSpPr>
        <p:spPr>
          <a:xfrm>
            <a:off x="745446" y="5657671"/>
            <a:ext cx="383351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pl-PL" altLang="pl-PL" sz="1200" b="1" dirty="0">
              <a:solidFill>
                <a:srgbClr val="06783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Prodziekan ds. nauczania</a:t>
            </a:r>
            <a:b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 hab. Elżbieta </a:t>
            </a:r>
            <a:r>
              <a:rPr lang="pl-PL" altLang="pl-PL" sz="1000" b="1" dirty="0" err="1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Myśkow</a:t>
            </a:r>
            <a:b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9"/>
              </a:rPr>
              <a:t>elzbieta.myskow@uwr.edu.pl</a:t>
            </a:r>
            <a:endParaRPr lang="pl-PL" altLang="pl-PL" sz="1000" b="1" dirty="0">
              <a:solidFill>
                <a:srgbClr val="06783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wtorek         11.00-13.00</a:t>
            </a:r>
            <a:b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czwartek      12.00-14.00</a:t>
            </a:r>
          </a:p>
        </p:txBody>
      </p:sp>
      <p:sp>
        <p:nvSpPr>
          <p:cNvPr id="7" name="Prostokąt 6"/>
          <p:cNvSpPr/>
          <p:nvPr/>
        </p:nvSpPr>
        <p:spPr>
          <a:xfrm>
            <a:off x="3850765" y="568670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endParaRPr lang="pl-PL" altLang="pl-PL" sz="1000" b="1" dirty="0">
              <a:solidFill>
                <a:srgbClr val="06783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Prodziekan ds. nauki i rozwoju</a:t>
            </a:r>
            <a:b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 hab. Donata </a:t>
            </a:r>
            <a:r>
              <a:rPr lang="pl-PL" altLang="pl-PL" sz="1000" b="1" dirty="0" err="1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Wawrzycka</a:t>
            </a:r>
            <a:b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  <a:hlinkClick r:id="rId10"/>
              </a:rPr>
              <a:t>donata.wawrzycka@uwr.edu.pl</a:t>
            </a:r>
            <a:endParaRPr lang="pl-PL" altLang="pl-PL" sz="1000" b="1" dirty="0">
              <a:solidFill>
                <a:srgbClr val="06783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wtorek         8.30-10.30</a:t>
            </a:r>
            <a:b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10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czwartek      12.00-14.00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2EDB1D59-3C40-44FE-AB32-C19887DCDBB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52800" y="4196650"/>
            <a:ext cx="1269019" cy="1626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3443172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6259" y="-18308"/>
            <a:ext cx="10826571" cy="6876308"/>
          </a:xfrm>
          <a:prstGeom prst="rect">
            <a:avLst/>
          </a:prstGeom>
        </p:spPr>
      </p:pic>
      <p:sp>
        <p:nvSpPr>
          <p:cNvPr id="31747" name="Text Box 18"/>
          <p:cNvSpPr txBox="1">
            <a:spLocks noChangeArrowheads="1"/>
          </p:cNvSpPr>
          <p:nvPr/>
        </p:nvSpPr>
        <p:spPr bwMode="auto">
          <a:xfrm>
            <a:off x="4538312" y="3507241"/>
            <a:ext cx="3348387" cy="344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pl-PL" altLang="pl-PL" sz="800" b="1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Prodziekan ds. studenckich</a:t>
            </a:r>
            <a:br>
              <a:rPr lang="pl-PL" altLang="pl-PL" sz="800" b="1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800" b="1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 Joanna </a:t>
            </a:r>
            <a:r>
              <a:rPr lang="pl-PL" altLang="pl-PL" sz="800" b="1" dirty="0" err="1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Łubocka</a:t>
            </a:r>
            <a:r>
              <a:rPr lang="pl-PL" altLang="pl-PL" sz="800" b="1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prof. </a:t>
            </a:r>
            <a:r>
              <a:rPr lang="pl-PL" altLang="pl-PL" sz="800" b="1" dirty="0" err="1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UWr</a:t>
            </a:r>
            <a:r>
              <a:rPr lang="pl-PL" altLang="pl-PL" sz="800" b="1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pl-PL" altLang="pl-PL" sz="800" b="1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800" b="1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wtorek         11.00-13.00</a:t>
            </a:r>
            <a:br>
              <a:rPr lang="pl-PL" altLang="pl-PL" sz="800" b="1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800" b="1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czwartek      12.00-14.00</a:t>
            </a:r>
          </a:p>
          <a:p>
            <a:pPr algn="ctr">
              <a:buNone/>
            </a:pPr>
            <a:endParaRPr lang="pl-PL" altLang="pl-PL" sz="800" b="1" dirty="0">
              <a:solidFill>
                <a:srgbClr val="06783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pl-PL" altLang="pl-PL" sz="800" b="1" u="sng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Tok studiów</a:t>
            </a:r>
          </a:p>
          <a:p>
            <a:pPr marL="171450" indent="-171450"/>
            <a:r>
              <a:rPr lang="pl-PL" altLang="pl-PL" sz="8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decyzje w indywidualnych sprawach studenckich - tok studiów (zaliczenie semestru, urlopy, powtarzanie, warunki, reaktywacje, różnice programowe, indywidualizacja toku studiów)</a:t>
            </a:r>
          </a:p>
          <a:p>
            <a:pPr marL="171450" indent="-171450"/>
            <a:r>
              <a:rPr lang="pl-PL" altLang="pl-PL" sz="8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umowy na powtarzanie</a:t>
            </a:r>
          </a:p>
          <a:p>
            <a:pPr marL="171450" indent="-171450"/>
            <a:r>
              <a:rPr lang="pl-PL" altLang="pl-PL" sz="8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opłaty za studia, opłaty za powtarzanie, umarzanie opłat (studenci i doktoranci)</a:t>
            </a:r>
          </a:p>
          <a:p>
            <a:pPr marL="171450" indent="-171450"/>
            <a:r>
              <a:rPr lang="pl-PL" altLang="pl-PL" sz="8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świadczenia (stypendia socjalne, dla niepełnosprawnych, zapomogi, studenci i doktoranci)</a:t>
            </a:r>
          </a:p>
          <a:p>
            <a:pPr marL="171450" indent="-171450"/>
            <a:r>
              <a:rPr lang="pl-PL" altLang="pl-PL" sz="8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przygotowanie do zawodu nauczyciela (specjalność nauczycielska)</a:t>
            </a:r>
          </a:p>
          <a:p>
            <a:pPr marL="171450" indent="-171450"/>
            <a:r>
              <a:rPr lang="pl-PL" altLang="pl-PL" sz="8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rekrutacja i komisje rekrutacyjne</a:t>
            </a:r>
          </a:p>
          <a:p>
            <a:pPr marL="171450" indent="-171450"/>
            <a:r>
              <a:rPr lang="pl-PL" altLang="pl-PL" sz="8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praktyki studenckie objęte programem</a:t>
            </a:r>
          </a:p>
          <a:p>
            <a:pPr marL="171450" indent="-171450"/>
            <a:r>
              <a:rPr lang="pl-PL" altLang="pl-PL" sz="8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praktyki studenckie poza programem studiów</a:t>
            </a:r>
          </a:p>
          <a:p>
            <a:pPr marL="171450" indent="-171450"/>
            <a:r>
              <a:rPr lang="pl-PL" altLang="pl-PL" sz="8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praktyki nauczycielskie</a:t>
            </a:r>
          </a:p>
          <a:p>
            <a:pPr marL="171450" indent="-171450"/>
            <a:r>
              <a:rPr lang="pl-PL" altLang="pl-PL" sz="8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program MOST</a:t>
            </a:r>
          </a:p>
          <a:p>
            <a:pPr algn="ctr">
              <a:buNone/>
            </a:pPr>
            <a:endParaRPr lang="pl-PL" altLang="pl-PL" sz="1200" b="1" dirty="0">
              <a:solidFill>
                <a:srgbClr val="06783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-33687" y="232285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pl-PL" sz="2000" dirty="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738483" y="986350"/>
            <a:ext cx="7667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Kompetencje Prodziekana ds. nauczania</a:t>
            </a:r>
          </a:p>
          <a:p>
            <a:pPr algn="ctr"/>
            <a:r>
              <a:rPr lang="pl-PL" b="1" dirty="0">
                <a:solidFill>
                  <a:srgbClr val="00467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Kompetencje Prodziekana ds. studenckich</a:t>
            </a:r>
          </a:p>
          <a:p>
            <a:endParaRPr lang="pl-PL" sz="1200" b="1" dirty="0">
              <a:solidFill>
                <a:srgbClr val="00467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04" y="1737846"/>
            <a:ext cx="1269019" cy="1599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00" y="1802602"/>
            <a:ext cx="1077661" cy="151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rostokąt 3"/>
          <p:cNvSpPr/>
          <p:nvPr/>
        </p:nvSpPr>
        <p:spPr>
          <a:xfrm>
            <a:off x="372794" y="3308060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endParaRPr lang="pl-PL" altLang="pl-PL" sz="1200" b="1" dirty="0">
              <a:solidFill>
                <a:srgbClr val="06783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None/>
            </a:pPr>
            <a:r>
              <a:rPr lang="pl-PL" altLang="pl-PL" sz="800" b="1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Prodziekan ds. nauczania</a:t>
            </a:r>
            <a:br>
              <a:rPr lang="pl-PL" altLang="pl-PL" sz="800" b="1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800" b="1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dr hab. Elżbieta </a:t>
            </a:r>
            <a:r>
              <a:rPr lang="pl-PL" altLang="pl-PL" sz="800" b="1" dirty="0" err="1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Myśkow</a:t>
            </a:r>
            <a:br>
              <a:rPr lang="pl-PL" altLang="pl-PL" sz="800" b="1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800" b="1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wtorek         11.00-13.00</a:t>
            </a:r>
            <a:br>
              <a:rPr lang="pl-PL" altLang="pl-PL" sz="800" b="1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800" b="1" dirty="0">
                <a:solidFill>
                  <a:srgbClr val="00467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czwartek      12.00-14.00</a:t>
            </a:r>
          </a:p>
          <a:p>
            <a:pPr algn="ctr">
              <a:buNone/>
            </a:pPr>
            <a:endParaRPr lang="pl-PL" altLang="pl-PL" sz="800" b="1" dirty="0">
              <a:solidFill>
                <a:srgbClr val="06783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None/>
            </a:pPr>
            <a:r>
              <a:rPr lang="pl-PL" altLang="pl-PL" sz="800" b="1" u="sng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Jakość kształcenia i programy studiów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altLang="pl-PL" sz="8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zarządzanie jakością kształcenia, procedury,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altLang="pl-PL" sz="8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akredytacje kierunków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altLang="pl-PL" sz="8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oferta dydaktyczna (programy studiów),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altLang="pl-PL" sz="8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przewodnicząca Wydziałowego Zespołu ds. Jakości Kształcenia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altLang="pl-PL" sz="8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plany studiów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altLang="pl-PL" sz="8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liczebności grup studenckich (decyzje  </a:t>
            </a:r>
            <a:br>
              <a:rPr lang="pl-PL" altLang="pl-PL" sz="8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pl-PL" altLang="pl-PL" sz="8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 zmianie grupy przez studenta)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altLang="pl-PL" sz="8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sylabusy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altLang="pl-PL" sz="8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procedura i proces dyplomowania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altLang="pl-PL" sz="8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interesariusze zewnętrzni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altLang="pl-PL" sz="8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współpraca z radą interesariuszy,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altLang="pl-PL" sz="8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współpraca z Międzywydziałowym Studium</a:t>
            </a:r>
          </a:p>
          <a:p>
            <a:r>
              <a:rPr lang="pl-PL" altLang="pl-PL" sz="8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Ochrony Środowiska w zakresie jakości </a:t>
            </a:r>
          </a:p>
          <a:p>
            <a:r>
              <a:rPr lang="pl-PL" altLang="pl-PL" sz="800" b="1" dirty="0">
                <a:solidFill>
                  <a:srgbClr val="06783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kształcenia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altLang="pl-PL" sz="1200" b="1" dirty="0">
              <a:solidFill>
                <a:srgbClr val="06783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45446" y="5657671"/>
            <a:ext cx="38335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pl-PL" altLang="pl-PL" sz="1200" b="1" dirty="0">
              <a:solidFill>
                <a:srgbClr val="06783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850765" y="56867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endParaRPr lang="pl-PL" altLang="pl-PL" sz="1200" b="1" dirty="0">
              <a:solidFill>
                <a:srgbClr val="06783A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526485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Niezbędnik Studenta - Dziekanat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erta dla uczniów [tryb zgodności]" id="{F4BF34D6-3871-4FC4-B3BC-316B41FF6BB7}" vid="{1FB86A9F-1491-48F8-A81B-68D349433BEB}"/>
    </a:ext>
  </a:extLst>
</a:theme>
</file>

<file path=ppt/theme/theme2.xml><?xml version="1.0" encoding="utf-8"?>
<a:theme xmlns:a="http://schemas.openxmlformats.org/drawingml/2006/main" name="Motyw pakietu Office">
  <a:themeElements>
    <a:clrScheme name="Elementarn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F64945F7377D408AAA0DE8304C7B74" ma:contentTypeVersion="18" ma:contentTypeDescription="Utwórz nowy dokument." ma:contentTypeScope="" ma:versionID="1c1736aaaf1a506bebfb2e8191df86f3">
  <xsd:schema xmlns:xsd="http://www.w3.org/2001/XMLSchema" xmlns:xs="http://www.w3.org/2001/XMLSchema" xmlns:p="http://schemas.microsoft.com/office/2006/metadata/properties" xmlns:ns1="http://schemas.microsoft.com/sharepoint/v3" xmlns:ns3="0b029239-317a-4e08-99cc-a2ee543a61f4" xmlns:ns4="43535200-dba7-4459-b2f0-d22626ab99d7" targetNamespace="http://schemas.microsoft.com/office/2006/metadata/properties" ma:root="true" ma:fieldsID="f79be6cc0173cc70d183bad0d040a98a" ns1:_="" ns3:_="" ns4:_="">
    <xsd:import namespace="http://schemas.microsoft.com/sharepoint/v3"/>
    <xsd:import namespace="0b029239-317a-4e08-99cc-a2ee543a61f4"/>
    <xsd:import namespace="43535200-dba7-4459-b2f0-d22626ab99d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1:_ip_UnifiedCompliancePolicyProperties" minOccurs="0"/>
                <xsd:element ref="ns1:_ip_UnifiedCompliancePolicyUIAc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Właściwości ujednoliconych zasad zgodności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Akcja interfejsu użytkownika ujednoliconych zasad zgodności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029239-317a-4e08-99cc-a2ee543a61f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description="" ma:internalName="SharingHintHash" ma:readOnly="true">
      <xsd:simpleType>
        <xsd:restriction base="dms:Text"/>
      </xsd:simpleType>
    </xsd:element>
    <xsd:element name="LastSharedByUser" ma:index="11" nillable="true" ma:displayName="Ostatnio udostępniane według użytkownika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Ostatnio udostępniane według czasu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535200-dba7-4459-b2f0-d22626ab99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A23715-FA74-40F0-BC47-6187005F50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49570A-D8D0-433A-9C74-C1F602E93799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0b029239-317a-4e08-99cc-a2ee543a61f4"/>
    <ds:schemaRef ds:uri="http://purl.org/dc/terms/"/>
    <ds:schemaRef ds:uri="http://purl.org/dc/elements/1.1/"/>
    <ds:schemaRef ds:uri="http://schemas.openxmlformats.org/package/2006/metadata/core-properties"/>
    <ds:schemaRef ds:uri="43535200-dba7-4459-b2f0-d22626ab99d7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4740112A-84BF-4B57-9EC0-4F1C13973B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b029239-317a-4e08-99cc-a2ee543a61f4"/>
    <ds:schemaRef ds:uri="43535200-dba7-4459-b2f0-d22626ab99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982</TotalTime>
  <Words>814</Words>
  <Application>Microsoft Office PowerPoint</Application>
  <PresentationFormat>Pokaz na ekranie (4:3)</PresentationFormat>
  <Paragraphs>168</Paragraphs>
  <Slides>7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Calibri</vt:lpstr>
      <vt:lpstr>Verdana</vt:lpstr>
      <vt:lpstr>Niezbędnik Studenta - Dziekanat</vt:lpstr>
      <vt:lpstr>Motyw pakietu Office</vt:lpstr>
      <vt:lpstr>    Niezbędnik studenta  DZIEKANAT Wydziału Nauk Biologicznych  ul. Przybyszewskiego 63  www.biologia.uni.wroc.pl  www.facebook.com/wnbuniwroc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Niezbędnik studenta  Dziekanat Wydziału Nauk Biologicznych</dc:title>
  <dc:creator>oem</dc:creator>
  <cp:lastModifiedBy>Katarzyna Grabowska</cp:lastModifiedBy>
  <cp:revision>92</cp:revision>
  <cp:lastPrinted>2018-01-03T08:19:24Z</cp:lastPrinted>
  <dcterms:created xsi:type="dcterms:W3CDTF">2017-07-17T07:19:09Z</dcterms:created>
  <dcterms:modified xsi:type="dcterms:W3CDTF">2022-10-19T06:22:50Z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0x010100DEF64945F7377D408AAA0DE8304C7B74</vt:lpwstr>
  </property>
</Properties>
</file>