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4"/>
  </p:notesMasterIdLst>
  <p:sldIdLst>
    <p:sldId id="190933585" r:id="rId2"/>
    <p:sldId id="256" r:id="rId3"/>
  </p:sldIdLst>
  <p:sldSz cx="12192000" cy="6858000"/>
  <p:notesSz cx="7315200" cy="96012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5FDC6F-A7A5-4AF3-BD44-25F8D0D71A53}">
  <a:tblStyle styleId="{9D5FDC6F-A7A5-4AF3-BD44-25F8D0D71A5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5DA0514-4632-433D-A189-4BEDAE118EBE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35F3B4-1034-4E35-B8A2-9B0829294AF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C2E5966-0ACB-42DB-84D2-027286DAA23B}" styleName="Table_3">
    <a:wholeTbl>
      <a:tcTxStyle b="off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3" autoAdjust="0"/>
    <p:restoredTop sz="88664" autoAdjust="0"/>
  </p:normalViewPr>
  <p:slideViewPr>
    <p:cSldViewPr snapToGrid="0">
      <p:cViewPr varScale="1">
        <p:scale>
          <a:sx n="64" d="100"/>
          <a:sy n="64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0a513a28b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10a513a28bd_2_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600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10a513a28bd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</p:spPr>
        <p:txBody>
          <a:bodyPr spcFirstLastPara="1" wrap="square" lIns="91411" tIns="45693" rIns="91411" bIns="45693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715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72" name="Google Shape;1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indigo">
  <p:cSld name="Title slide_indigo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7199" y="1866407"/>
            <a:ext cx="63276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7200" y="4573588"/>
            <a:ext cx="55110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2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57200"/>
            <a:ext cx="2059381" cy="4735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2"/>
          <p:cNvCxnSpPr/>
          <p:nvPr/>
        </p:nvCxnSpPr>
        <p:spPr>
          <a:xfrm>
            <a:off x="457200" y="3429000"/>
            <a:ext cx="19593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White">
  <p:cSld name="1_Blank-Whi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>
            <a:off x="9141878" y="6454986"/>
            <a:ext cx="18807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11149444" y="6454986"/>
            <a:ext cx="5853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6357809"/>
            <a:ext cx="1144738" cy="26321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0" y="-1"/>
            <a:ext cx="12189000" cy="1554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1277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2"/>
          </p:nvPr>
        </p:nvSpPr>
        <p:spPr>
          <a:xfrm>
            <a:off x="11149444" y="6454986"/>
            <a:ext cx="5853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Clr>
                <a:srgbClr val="000000"/>
              </a:buClr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buClr>
                <a:srgbClr val="000000"/>
              </a:buClr>
              <a:buFont typeface="Arial"/>
              <a:buNone/>
              <a:defRPr>
                <a:solidFill>
                  <a:schemeClr val="dk1"/>
                </a:solidFill>
              </a:defRPr>
            </a:lvl2pPr>
            <a:lvl3pPr lvl="2" rtl="0">
              <a:buClr>
                <a:srgbClr val="000000"/>
              </a:buClr>
              <a:buFont typeface="Arial"/>
              <a:buNone/>
              <a:defRPr>
                <a:solidFill>
                  <a:schemeClr val="dk1"/>
                </a:solidFill>
              </a:defRPr>
            </a:lvl3pPr>
            <a:lvl4pPr lvl="3" rtl="0">
              <a:buClr>
                <a:srgbClr val="000000"/>
              </a:buClr>
              <a:buFont typeface="Arial"/>
              <a:buNone/>
              <a:defRPr>
                <a:solidFill>
                  <a:schemeClr val="dk1"/>
                </a:solidFill>
              </a:defRPr>
            </a:lvl4pPr>
            <a:lvl5pPr lvl="4" rtl="0">
              <a:buClr>
                <a:srgbClr val="000000"/>
              </a:buClr>
              <a:buFont typeface="Arial"/>
              <a:buNone/>
              <a:defRPr>
                <a:solidFill>
                  <a:schemeClr val="dk1"/>
                </a:solidFill>
              </a:defRPr>
            </a:lvl5pPr>
            <a:lvl6pPr lvl="5" rtl="0">
              <a:buClr>
                <a:srgbClr val="000000"/>
              </a:buClr>
              <a:buFont typeface="Arial"/>
              <a:buNone/>
              <a:defRPr>
                <a:solidFill>
                  <a:schemeClr val="dk1"/>
                </a:solidFill>
              </a:defRPr>
            </a:lvl6pPr>
            <a:lvl7pPr lvl="6" rtl="0">
              <a:buClr>
                <a:srgbClr val="000000"/>
              </a:buClr>
              <a:buFont typeface="Arial"/>
              <a:buNone/>
              <a:defRPr>
                <a:solidFill>
                  <a:schemeClr val="dk1"/>
                </a:solidFill>
              </a:defRPr>
            </a:lvl7pPr>
            <a:lvl8pPr lvl="7" rtl="0">
              <a:buClr>
                <a:srgbClr val="000000"/>
              </a:buClr>
              <a:buFont typeface="Arial"/>
              <a:buNone/>
              <a:defRPr>
                <a:solidFill>
                  <a:schemeClr val="dk1"/>
                </a:solidFill>
              </a:defRPr>
            </a:lvl8pPr>
            <a:lvl9pPr lvl="8" rtl="0">
              <a:buClr>
                <a:srgbClr val="000000"/>
              </a:buClr>
              <a:buFont typeface="Arial"/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3447288" y="6455664"/>
            <a:ext cx="75804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© 10X GENOMICS, INC. 2021       |     FOR RESEARCH USE ONLY. NOT FOR USE IN DIAGNOSTIC PROCEDURES.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/>
          </p:nvPr>
        </p:nvSpPr>
        <p:spPr>
          <a:xfrm>
            <a:off x="457200" y="1005840"/>
            <a:ext cx="112746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900"/>
              </a:spcBef>
              <a:spcAft>
                <a:spcPts val="9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606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8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149444" y="6454986"/>
            <a:ext cx="5853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9141878" y="6454986"/>
            <a:ext cx="18807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12776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  <a:defRPr sz="3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11277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solidFill>
                  <a:schemeClr val="dk1"/>
                </a:solidFill>
              </a:defRPr>
            </a:lvl1pPr>
            <a:lvl2pPr marL="914400" lvl="1" indent="-3492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900"/>
              <a:buChar char="◦"/>
              <a:defRPr sz="1900">
                <a:solidFill>
                  <a:schemeClr val="dk1"/>
                </a:solidFill>
              </a:defRPr>
            </a:lvl2pPr>
            <a:lvl3pPr marL="1371600" lvl="2" indent="-34290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>
                <a:solidFill>
                  <a:schemeClr val="dk1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>
                <a:solidFill>
                  <a:schemeClr val="dk1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‐"/>
              <a:defRPr>
                <a:solidFill>
                  <a:schemeClr val="dk1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>
                <a:solidFill>
                  <a:schemeClr val="dk1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0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4128">
          <p15:clr>
            <a:srgbClr val="F26B43"/>
          </p15:clr>
        </p15:guide>
        <p15:guide id="9" orient="horz" pos="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108"/>
          <p:cNvPicPr preferRelativeResize="0"/>
          <p:nvPr/>
        </p:nvPicPr>
        <p:blipFill rotWithShape="1">
          <a:blip r:embed="rId3">
            <a:alphaModFix/>
          </a:blip>
          <a:srcRect r="7689" b="768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108"/>
          <p:cNvSpPr txBox="1">
            <a:spLocks noGrp="1"/>
          </p:cNvSpPr>
          <p:nvPr>
            <p:ph type="sldNum" idx="12"/>
          </p:nvPr>
        </p:nvSpPr>
        <p:spPr>
          <a:xfrm>
            <a:off x="11149444" y="6454986"/>
            <a:ext cx="585300" cy="25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709" name="Google Shape;709;p108"/>
          <p:cNvSpPr txBox="1">
            <a:spLocks noGrp="1"/>
          </p:cNvSpPr>
          <p:nvPr>
            <p:ph type="sldNum" idx="2"/>
          </p:nvPr>
        </p:nvSpPr>
        <p:spPr>
          <a:xfrm>
            <a:off x="11149444" y="6454986"/>
            <a:ext cx="585300" cy="25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710" name="Google Shape;710;p108"/>
          <p:cNvSpPr txBox="1"/>
          <p:nvPr/>
        </p:nvSpPr>
        <p:spPr>
          <a:xfrm>
            <a:off x="1185600" y="2943450"/>
            <a:ext cx="98208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b="1" dirty="0">
                <a:solidFill>
                  <a:schemeClr val="lt1"/>
                </a:solidFill>
              </a:rPr>
              <a:t>Century of Biology</a:t>
            </a:r>
            <a:endParaRPr sz="6100" b="1" dirty="0">
              <a:solidFill>
                <a:schemeClr val="lt1"/>
              </a:solidFill>
            </a:endParaRPr>
          </a:p>
        </p:txBody>
      </p:sp>
      <p:sp>
        <p:nvSpPr>
          <p:cNvPr id="711" name="Google Shape;711;p108"/>
          <p:cNvSpPr txBox="1"/>
          <p:nvPr/>
        </p:nvSpPr>
        <p:spPr>
          <a:xfrm>
            <a:off x="9729200" y="6371150"/>
            <a:ext cx="1818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114300" lvl="0" indent="0" algn="l" rtl="0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© 10X GENOMICS, INC. 2022</a:t>
            </a:r>
            <a:endParaRPr sz="7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9378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subTitle" idx="1"/>
          </p:nvPr>
        </p:nvSpPr>
        <p:spPr>
          <a:xfrm>
            <a:off x="384372" y="6028715"/>
            <a:ext cx="10847374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l-PL" i="1" dirty="0"/>
              <a:t>Wykładowca: Agnieszka Ciesielska PhD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>
                <a:schemeClr val="lt1"/>
              </a:buClr>
              <a:buSzPts val="1800"/>
              <a:buNone/>
            </a:pPr>
            <a:r>
              <a:rPr lang="pl-PL" i="1" dirty="0"/>
              <a:t>Science and Technology Advisor 10x Genomics, CEE &amp; Israel &amp; Russia &amp; Middle East &amp; Africa,  </a:t>
            </a:r>
            <a:endParaRPr i="1" dirty="0"/>
          </a:p>
        </p:txBody>
      </p:sp>
      <p:sp>
        <p:nvSpPr>
          <p:cNvPr id="5" name="Google Shape;174;p21">
            <a:extLst>
              <a:ext uri="{FF2B5EF4-FFF2-40B4-BE49-F238E27FC236}">
                <a16:creationId xmlns:a16="http://schemas.microsoft.com/office/drawing/2014/main" id="{36D6972A-9D72-4BCA-9FBD-8CFFE69A017F}"/>
              </a:ext>
            </a:extLst>
          </p:cNvPr>
          <p:cNvSpPr txBox="1">
            <a:spLocks/>
          </p:cNvSpPr>
          <p:nvPr/>
        </p:nvSpPr>
        <p:spPr>
          <a:xfrm>
            <a:off x="384372" y="2139542"/>
            <a:ext cx="11583749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 </a:t>
            </a:r>
            <a:r>
              <a:rPr lang="pl-PL" sz="3400" dirty="0">
                <a:solidFill>
                  <a:schemeClr val="tx2"/>
                </a:solidFill>
                <a:latin typeface="Arial" panose="020B0604020202020204" pitchFamily="34" charset="0"/>
              </a:rPr>
              <a:t>”</a:t>
            </a:r>
            <a:r>
              <a:rPr lang="en-US" sz="340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Empower the full richness of biological samples with single cell and spatial transcriptomics applications</a:t>
            </a:r>
            <a:r>
              <a:rPr lang="pl-PL" sz="3400" dirty="0">
                <a:solidFill>
                  <a:schemeClr val="tx2"/>
                </a:solidFill>
                <a:latin typeface="Arial" panose="020B0604020202020204" pitchFamily="34" charset="0"/>
              </a:rPr>
              <a:t>”</a:t>
            </a:r>
            <a:endParaRPr lang="en-US" sz="3400" dirty="0">
              <a:solidFill>
                <a:schemeClr val="tx2"/>
              </a:solidFill>
              <a:latin typeface="Calibre"/>
            </a:endParaRPr>
          </a:p>
        </p:txBody>
      </p:sp>
      <p:sp>
        <p:nvSpPr>
          <p:cNvPr id="8" name="Google Shape;174;p21">
            <a:extLst>
              <a:ext uri="{FF2B5EF4-FFF2-40B4-BE49-F238E27FC236}">
                <a16:creationId xmlns:a16="http://schemas.microsoft.com/office/drawing/2014/main" id="{C6587A42-DDAF-4C33-A979-3D35C1761483}"/>
              </a:ext>
            </a:extLst>
          </p:cNvPr>
          <p:cNvSpPr txBox="1">
            <a:spLocks/>
          </p:cNvSpPr>
          <p:nvPr/>
        </p:nvSpPr>
        <p:spPr>
          <a:xfrm>
            <a:off x="2878687" y="266010"/>
            <a:ext cx="8828631" cy="172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2400" dirty="0">
                <a:solidFill>
                  <a:schemeClr val="tx2"/>
                </a:solidFill>
                <a:latin typeface="+mj-lt"/>
              </a:rPr>
              <a:t>&amp; Analityk Genetyka invite for a seminar, which will take place the 5th of </a:t>
            </a:r>
            <a:r>
              <a:rPr lang="pl-PL" sz="2400" dirty="0" err="1">
                <a:solidFill>
                  <a:schemeClr val="tx2"/>
                </a:solidFill>
                <a:latin typeface="+mj-lt"/>
              </a:rPr>
              <a:t>October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 2022, </a:t>
            </a:r>
            <a:r>
              <a:rPr lang="pl-PL" sz="2400" dirty="0" err="1">
                <a:solidFill>
                  <a:schemeClr val="tx2"/>
                </a:solidFill>
                <a:latin typeface="+mj-lt"/>
              </a:rPr>
              <a:t>at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 10:00 </a:t>
            </a:r>
            <a:r>
              <a:rPr lang="pl-PL" sz="2400" dirty="0" err="1">
                <a:solidFill>
                  <a:schemeClr val="tx2"/>
                </a:solidFill>
                <a:latin typeface="+mj-lt"/>
              </a:rPr>
              <a:t>am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 in </a:t>
            </a:r>
            <a:r>
              <a:rPr lang="pl-PL" sz="2400" dirty="0" err="1">
                <a:solidFill>
                  <a:schemeClr val="tx2"/>
                </a:solidFill>
                <a:latin typeface="+mj-lt"/>
              </a:rPr>
              <a:t>seminar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2400" dirty="0" err="1">
                <a:solidFill>
                  <a:schemeClr val="tx2"/>
                </a:solidFill>
                <a:latin typeface="+mj-lt"/>
              </a:rPr>
              <a:t>room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 0.31 (UW, </a:t>
            </a:r>
            <a:r>
              <a:rPr lang="pl-PL" sz="2400" dirty="0" err="1">
                <a:solidFill>
                  <a:schemeClr val="tx2"/>
                </a:solidFill>
                <a:latin typeface="+mj-lt"/>
              </a:rPr>
              <a:t>Faculty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 of </a:t>
            </a:r>
            <a:r>
              <a:rPr lang="pl-PL" sz="2400" dirty="0" err="1">
                <a:solidFill>
                  <a:schemeClr val="tx2"/>
                </a:solidFill>
                <a:latin typeface="+mj-lt"/>
              </a:rPr>
              <a:t>Biotechnology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 ul. Joliot-Curie </a:t>
            </a:r>
            <a:r>
              <a:rPr lang="pl-PL" sz="2400">
                <a:solidFill>
                  <a:schemeClr val="tx2"/>
                </a:solidFill>
                <a:latin typeface="+mj-lt"/>
              </a:rPr>
              <a:t>14a).</a:t>
            </a:r>
            <a:endParaRPr lang="pl-PL" sz="2400" dirty="0">
              <a:solidFill>
                <a:schemeClr val="tx2"/>
              </a:solidFill>
              <a:latin typeface="+mj-lt"/>
            </a:endParaRPr>
          </a:p>
          <a:p>
            <a:r>
              <a:rPr lang="pl-PL" sz="2400" dirty="0" err="1">
                <a:solidFill>
                  <a:schemeClr val="tx2"/>
                </a:solidFill>
                <a:latin typeface="+mj-lt"/>
              </a:rPr>
              <a:t>Please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2400" dirty="0" err="1">
                <a:solidFill>
                  <a:schemeClr val="tx2"/>
                </a:solidFill>
                <a:latin typeface="+mj-lt"/>
              </a:rPr>
              <a:t>confirm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2400" dirty="0" err="1">
                <a:solidFill>
                  <a:schemeClr val="tx2"/>
                </a:solidFill>
                <a:latin typeface="+mj-lt"/>
              </a:rPr>
              <a:t>your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2400" dirty="0" err="1">
                <a:solidFill>
                  <a:schemeClr val="tx2"/>
                </a:solidFill>
                <a:latin typeface="+mj-lt"/>
              </a:rPr>
              <a:t>presence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 via e-mail: edyta.golinska@analitykgenetyka.pl</a:t>
            </a:r>
          </a:p>
        </p:txBody>
      </p:sp>
      <p:pic>
        <p:nvPicPr>
          <p:cNvPr id="12" name="Google Shape;231;p33">
            <a:extLst>
              <a:ext uri="{FF2B5EF4-FFF2-40B4-BE49-F238E27FC236}">
                <a16:creationId xmlns:a16="http://schemas.microsoft.com/office/drawing/2014/main" id="{196277C1-BFC8-439F-BC59-C63EDCD341D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2303" y="3070217"/>
            <a:ext cx="3449697" cy="33169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AB77A5-D8C1-4E2F-8EB8-6DC9C38121F4}"/>
              </a:ext>
            </a:extLst>
          </p:cNvPr>
          <p:cNvSpPr txBox="1"/>
          <p:nvPr/>
        </p:nvSpPr>
        <p:spPr>
          <a:xfrm>
            <a:off x="215113" y="3574540"/>
            <a:ext cx="90493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Topics to be covered:</a:t>
            </a:r>
          </a:p>
          <a:p>
            <a:pPr algn="l"/>
            <a:endParaRPr lang="pl-PL" sz="18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l-PL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- single cell transcriptomics analysis</a:t>
            </a:r>
          </a:p>
          <a:p>
            <a:pPr algn="l"/>
            <a:r>
              <a:rPr lang="pl-PL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- multiomic approach for single cell analysis</a:t>
            </a:r>
          </a:p>
          <a:p>
            <a:pPr algn="l"/>
            <a:r>
              <a:rPr lang="pl-PL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- deep immune profiling on single cell level</a:t>
            </a:r>
          </a:p>
          <a:p>
            <a:pPr algn="l"/>
            <a:r>
              <a:rPr lang="pl-PL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- single cell ATAC-seq analysis</a:t>
            </a:r>
          </a:p>
          <a:p>
            <a:pPr algn="l"/>
            <a:r>
              <a:rPr lang="pl-PL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- spatial transcriptomic prolifiling of tissues</a:t>
            </a:r>
          </a:p>
          <a:p>
            <a:pPr algn="l"/>
            <a:r>
              <a:rPr lang="pl-PL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- new 10x Genomics developments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0x">
  <a:themeElements>
    <a:clrScheme name="10x Genomics 2021 Palette 1">
      <a:dk1>
        <a:srgbClr val="384967"/>
      </a:dk1>
      <a:lt1>
        <a:srgbClr val="FFFFFF"/>
      </a:lt1>
      <a:dk2>
        <a:srgbClr val="0A2347"/>
      </a:dk2>
      <a:lt2>
        <a:srgbClr val="F3F3F3"/>
      </a:lt2>
      <a:accent1>
        <a:srgbClr val="0071D9"/>
      </a:accent1>
      <a:accent2>
        <a:srgbClr val="71439A"/>
      </a:accent2>
      <a:accent3>
        <a:srgbClr val="D31E3C"/>
      </a:accent3>
      <a:accent4>
        <a:srgbClr val="F2BE19"/>
      </a:accent4>
      <a:accent5>
        <a:srgbClr val="71BE4B"/>
      </a:accent5>
      <a:accent6>
        <a:srgbClr val="00A9A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18711</TotalTime>
  <Words>144</Words>
  <Application>Microsoft Office PowerPoint</Application>
  <PresentationFormat>Panoramiczny</PresentationFormat>
  <Paragraphs>18</Paragraphs>
  <Slides>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Calibre</vt:lpstr>
      <vt:lpstr>Roboto</vt:lpstr>
      <vt:lpstr>Arial</vt:lpstr>
      <vt:lpstr>Calibri</vt:lpstr>
      <vt:lpstr>10x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10x Genomics Google Slides template— nonconfidential version</dc:title>
  <dc:creator>Agnieszka Ciesielska</dc:creator>
  <cp:lastModifiedBy>Edyta Golinska</cp:lastModifiedBy>
  <cp:revision>104</cp:revision>
  <cp:lastPrinted>2021-09-14T05:15:11Z</cp:lastPrinted>
  <dcterms:modified xsi:type="dcterms:W3CDTF">2022-09-19T08:10:59Z</dcterms:modified>
</cp:coreProperties>
</file>